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0"/>
  </p:notesMasterIdLst>
  <p:sldIdLst>
    <p:sldId id="336" r:id="rId3"/>
    <p:sldId id="301" r:id="rId4"/>
    <p:sldId id="326" r:id="rId5"/>
    <p:sldId id="316" r:id="rId6"/>
    <p:sldId id="332" r:id="rId7"/>
    <p:sldId id="334" r:id="rId8"/>
    <p:sldId id="335" r:id="rId9"/>
  </p:sldIdLst>
  <p:sldSz cx="9144000" cy="6858000" type="screen4x3"/>
  <p:notesSz cx="7053263" cy="93091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28">
          <p15:clr>
            <a:srgbClr val="A4A3A4"/>
          </p15:clr>
        </p15:guide>
        <p15:guide id="2" pos="52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6595"/>
    <a:srgbClr val="71B6E1"/>
    <a:srgbClr val="0D3853"/>
    <a:srgbClr val="1F88C8"/>
    <a:srgbClr val="83C0E5"/>
    <a:srgbClr val="3D9CD7"/>
    <a:srgbClr val="4EA5DA"/>
    <a:srgbClr val="78F8FF"/>
    <a:srgbClr val="8EABDE"/>
    <a:srgbClr val="8FA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3" autoAdjust="0"/>
  </p:normalViewPr>
  <p:slideViewPr>
    <p:cSldViewPr snapToGrid="0">
      <p:cViewPr varScale="1">
        <p:scale>
          <a:sx n="69" d="100"/>
          <a:sy n="69" d="100"/>
        </p:scale>
        <p:origin x="1416" y="66"/>
      </p:cViewPr>
      <p:guideLst>
        <p:guide orient="horz" pos="3728"/>
        <p:guide pos="5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E7705-579E-478C-A297-AE6B41DC2E76}" type="datetimeFigureOut">
              <a:rPr lang="en-US" smtClean="0"/>
              <a:pPr/>
              <a:t>19/08/2020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7B758-F7CC-4F82-A27D-7C10273378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1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2"/>
          <p:cNvGrpSpPr/>
          <p:nvPr userDrawn="1"/>
        </p:nvGrpSpPr>
        <p:grpSpPr>
          <a:xfrm>
            <a:off x="0" y="793659"/>
            <a:ext cx="9144000" cy="1178016"/>
            <a:chOff x="0" y="793659"/>
            <a:chExt cx="9144000" cy="11780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801699"/>
              <a:ext cx="9144000" cy="1168400"/>
            </a:xfrm>
            <a:prstGeom prst="rect">
              <a:avLst/>
            </a:prstGeom>
            <a:gradFill flip="none" rotWithShape="1">
              <a:gsLst>
                <a:gs pos="21000">
                  <a:srgbClr val="7DC8DF"/>
                </a:gs>
                <a:gs pos="100000">
                  <a:srgbClr val="6699FF"/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42900" algn="ctr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sz="1600" b="1" kern="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pic>
          <p:nvPicPr>
            <p:cNvPr id="7" name="Billede 3" descr="dreamstime_www_world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4000" y="793659"/>
              <a:ext cx="1560000" cy="1178016"/>
            </a:xfrm>
            <a:prstGeom prst="rect">
              <a:avLst/>
            </a:prstGeom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327275"/>
            <a:ext cx="8229600" cy="3827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77800" y="8334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1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4478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dsholder til dato 3"/>
          <p:cNvSpPr>
            <a:spLocks noGrp="1"/>
          </p:cNvSpPr>
          <p:nvPr userDrawn="1"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 userDrawn="1"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mbinationstegning 1"/>
          <p:cNvSpPr/>
          <p:nvPr userDrawn="1"/>
        </p:nvSpPr>
        <p:spPr>
          <a:xfrm rot="10800000" flipH="1">
            <a:off x="-101600" y="-12700"/>
            <a:ext cx="9321800" cy="23749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17145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26543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  <a:gd name="connsiteX0" fmla="*/ 12700 w 9182100"/>
              <a:gd name="connsiteY0" fmla="*/ 0 h 2654300"/>
              <a:gd name="connsiteX1" fmla="*/ 5702300 w 9182100"/>
              <a:gd name="connsiteY1" fmla="*/ 1016000 h 2654300"/>
              <a:gd name="connsiteX2" fmla="*/ 9182100 w 9182100"/>
              <a:gd name="connsiteY2" fmla="*/ 609600 h 2654300"/>
              <a:gd name="connsiteX3" fmla="*/ 9182100 w 9182100"/>
              <a:gd name="connsiteY3" fmla="*/ 2654300 h 2654300"/>
              <a:gd name="connsiteX4" fmla="*/ 0 w 9182100"/>
              <a:gd name="connsiteY4" fmla="*/ 1828800 h 2654300"/>
              <a:gd name="connsiteX5" fmla="*/ 12700 w 9182100"/>
              <a:gd name="connsiteY5" fmla="*/ 0 h 2654300"/>
              <a:gd name="connsiteX0" fmla="*/ 12700 w 9182100"/>
              <a:gd name="connsiteY0" fmla="*/ 0 h 2667000"/>
              <a:gd name="connsiteX1" fmla="*/ 5702300 w 9182100"/>
              <a:gd name="connsiteY1" fmla="*/ 1016000 h 2667000"/>
              <a:gd name="connsiteX2" fmla="*/ 9182100 w 9182100"/>
              <a:gd name="connsiteY2" fmla="*/ 609600 h 2667000"/>
              <a:gd name="connsiteX3" fmla="*/ 9182100 w 9182100"/>
              <a:gd name="connsiteY3" fmla="*/ 2654300 h 2667000"/>
              <a:gd name="connsiteX4" fmla="*/ 0 w 9182100"/>
              <a:gd name="connsiteY4" fmla="*/ 2667000 h 2667000"/>
              <a:gd name="connsiteX5" fmla="*/ 12700 w 9182100"/>
              <a:gd name="connsiteY5" fmla="*/ 0 h 2667000"/>
              <a:gd name="connsiteX0" fmla="*/ 12700 w 9182100"/>
              <a:gd name="connsiteY0" fmla="*/ 0 h 3369791"/>
              <a:gd name="connsiteX1" fmla="*/ 5702300 w 9182100"/>
              <a:gd name="connsiteY1" fmla="*/ 1016000 h 3369791"/>
              <a:gd name="connsiteX2" fmla="*/ 9182100 w 9182100"/>
              <a:gd name="connsiteY2" fmla="*/ 609600 h 3369791"/>
              <a:gd name="connsiteX3" fmla="*/ 9182100 w 9182100"/>
              <a:gd name="connsiteY3" fmla="*/ 2654300 h 3369791"/>
              <a:gd name="connsiteX4" fmla="*/ 9169573 w 9182100"/>
              <a:gd name="connsiteY4" fmla="*/ 3369791 h 3369791"/>
              <a:gd name="connsiteX5" fmla="*/ 0 w 9182100"/>
              <a:gd name="connsiteY5" fmla="*/ 2667000 h 3369791"/>
              <a:gd name="connsiteX6" fmla="*/ 12700 w 9182100"/>
              <a:gd name="connsiteY6" fmla="*/ 0 h 3369791"/>
              <a:gd name="connsiteX0" fmla="*/ 12700 w 9182100"/>
              <a:gd name="connsiteY0" fmla="*/ 0 h 3369791"/>
              <a:gd name="connsiteX1" fmla="*/ 5702300 w 9182100"/>
              <a:gd name="connsiteY1" fmla="*/ 1016000 h 3369791"/>
              <a:gd name="connsiteX2" fmla="*/ 9182100 w 9182100"/>
              <a:gd name="connsiteY2" fmla="*/ 609600 h 3369791"/>
              <a:gd name="connsiteX3" fmla="*/ 9182100 w 9182100"/>
              <a:gd name="connsiteY3" fmla="*/ 2654300 h 3369791"/>
              <a:gd name="connsiteX4" fmla="*/ 9169573 w 9182100"/>
              <a:gd name="connsiteY4" fmla="*/ 3369791 h 3369791"/>
              <a:gd name="connsiteX5" fmla="*/ 0 w 9182100"/>
              <a:gd name="connsiteY5" fmla="*/ 3351771 h 3369791"/>
              <a:gd name="connsiteX6" fmla="*/ 12700 w 9182100"/>
              <a:gd name="connsiteY6" fmla="*/ 0 h 3369791"/>
              <a:gd name="connsiteX0" fmla="*/ 12700 w 9182100"/>
              <a:gd name="connsiteY0" fmla="*/ 0 h 3531973"/>
              <a:gd name="connsiteX1" fmla="*/ 5702300 w 9182100"/>
              <a:gd name="connsiteY1" fmla="*/ 1016000 h 3531973"/>
              <a:gd name="connsiteX2" fmla="*/ 9182100 w 9182100"/>
              <a:gd name="connsiteY2" fmla="*/ 609600 h 3531973"/>
              <a:gd name="connsiteX3" fmla="*/ 9182100 w 9182100"/>
              <a:gd name="connsiteY3" fmla="*/ 2654300 h 3531973"/>
              <a:gd name="connsiteX4" fmla="*/ 9169573 w 9182100"/>
              <a:gd name="connsiteY4" fmla="*/ 3369791 h 3531973"/>
              <a:gd name="connsiteX5" fmla="*/ 0 w 9182100"/>
              <a:gd name="connsiteY5" fmla="*/ 3531973 h 3531973"/>
              <a:gd name="connsiteX6" fmla="*/ 12700 w 9182100"/>
              <a:gd name="connsiteY6" fmla="*/ 0 h 3531973"/>
              <a:gd name="connsiteX0" fmla="*/ 12700 w 9783383"/>
              <a:gd name="connsiteY0" fmla="*/ 0 h 3531973"/>
              <a:gd name="connsiteX1" fmla="*/ 5702300 w 9783383"/>
              <a:gd name="connsiteY1" fmla="*/ 1016000 h 3531973"/>
              <a:gd name="connsiteX2" fmla="*/ 9182100 w 9783383"/>
              <a:gd name="connsiteY2" fmla="*/ 609600 h 3531973"/>
              <a:gd name="connsiteX3" fmla="*/ 9783383 w 9783383"/>
              <a:gd name="connsiteY3" fmla="*/ 2708362 h 3531973"/>
              <a:gd name="connsiteX4" fmla="*/ 9169573 w 9783383"/>
              <a:gd name="connsiteY4" fmla="*/ 3369791 h 3531973"/>
              <a:gd name="connsiteX5" fmla="*/ 0 w 9783383"/>
              <a:gd name="connsiteY5" fmla="*/ 3531973 h 3531973"/>
              <a:gd name="connsiteX6" fmla="*/ 12700 w 9783383"/>
              <a:gd name="connsiteY6" fmla="*/ 0 h 3531973"/>
              <a:gd name="connsiteX0" fmla="*/ 12700 w 9946231"/>
              <a:gd name="connsiteY0" fmla="*/ 0 h 4451008"/>
              <a:gd name="connsiteX1" fmla="*/ 5702300 w 9946231"/>
              <a:gd name="connsiteY1" fmla="*/ 1016000 h 4451008"/>
              <a:gd name="connsiteX2" fmla="*/ 9182100 w 9946231"/>
              <a:gd name="connsiteY2" fmla="*/ 609600 h 4451008"/>
              <a:gd name="connsiteX3" fmla="*/ 9783383 w 9946231"/>
              <a:gd name="connsiteY3" fmla="*/ 2708362 h 4451008"/>
              <a:gd name="connsiteX4" fmla="*/ 9946231 w 9946231"/>
              <a:gd name="connsiteY4" fmla="*/ 4451008 h 4451008"/>
              <a:gd name="connsiteX5" fmla="*/ 0 w 9946231"/>
              <a:gd name="connsiteY5" fmla="*/ 3531973 h 4451008"/>
              <a:gd name="connsiteX6" fmla="*/ 12700 w 9946231"/>
              <a:gd name="connsiteY6" fmla="*/ 0 h 4451008"/>
              <a:gd name="connsiteX0" fmla="*/ 12700 w 9783383"/>
              <a:gd name="connsiteY0" fmla="*/ 0 h 3531973"/>
              <a:gd name="connsiteX1" fmla="*/ 5702300 w 9783383"/>
              <a:gd name="connsiteY1" fmla="*/ 1016000 h 3531973"/>
              <a:gd name="connsiteX2" fmla="*/ 9182100 w 9783383"/>
              <a:gd name="connsiteY2" fmla="*/ 609600 h 3531973"/>
              <a:gd name="connsiteX3" fmla="*/ 9783383 w 9783383"/>
              <a:gd name="connsiteY3" fmla="*/ 2708362 h 3531973"/>
              <a:gd name="connsiteX4" fmla="*/ 8668504 w 9783383"/>
              <a:gd name="connsiteY4" fmla="*/ 2937305 h 3531973"/>
              <a:gd name="connsiteX5" fmla="*/ 0 w 9783383"/>
              <a:gd name="connsiteY5" fmla="*/ 3531973 h 3531973"/>
              <a:gd name="connsiteX6" fmla="*/ 12700 w 9783383"/>
              <a:gd name="connsiteY6" fmla="*/ 0 h 3531973"/>
              <a:gd name="connsiteX0" fmla="*/ 12700 w 9783383"/>
              <a:gd name="connsiteY0" fmla="*/ 0 h 3531973"/>
              <a:gd name="connsiteX1" fmla="*/ 5702300 w 9783383"/>
              <a:gd name="connsiteY1" fmla="*/ 1016000 h 3531973"/>
              <a:gd name="connsiteX2" fmla="*/ 9182100 w 9783383"/>
              <a:gd name="connsiteY2" fmla="*/ 609600 h 3531973"/>
              <a:gd name="connsiteX3" fmla="*/ 9783383 w 9783383"/>
              <a:gd name="connsiteY3" fmla="*/ 2708362 h 3531973"/>
              <a:gd name="connsiteX4" fmla="*/ 9194626 w 9783383"/>
              <a:gd name="connsiteY4" fmla="*/ 3369792 h 3531973"/>
              <a:gd name="connsiteX5" fmla="*/ 0 w 9783383"/>
              <a:gd name="connsiteY5" fmla="*/ 3531973 h 3531973"/>
              <a:gd name="connsiteX6" fmla="*/ 12700 w 9783383"/>
              <a:gd name="connsiteY6" fmla="*/ 0 h 3531973"/>
              <a:gd name="connsiteX0" fmla="*/ 12700 w 9194626"/>
              <a:gd name="connsiteY0" fmla="*/ 0 h 3531973"/>
              <a:gd name="connsiteX1" fmla="*/ 5702300 w 9194626"/>
              <a:gd name="connsiteY1" fmla="*/ 1016000 h 3531973"/>
              <a:gd name="connsiteX2" fmla="*/ 9182100 w 9194626"/>
              <a:gd name="connsiteY2" fmla="*/ 609600 h 3531973"/>
              <a:gd name="connsiteX3" fmla="*/ 8192486 w 9194626"/>
              <a:gd name="connsiteY3" fmla="*/ 2672321 h 3531973"/>
              <a:gd name="connsiteX4" fmla="*/ 9194626 w 9194626"/>
              <a:gd name="connsiteY4" fmla="*/ 3369792 h 3531973"/>
              <a:gd name="connsiteX5" fmla="*/ 0 w 9194626"/>
              <a:gd name="connsiteY5" fmla="*/ 3531973 h 3531973"/>
              <a:gd name="connsiteX6" fmla="*/ 12700 w 9194626"/>
              <a:gd name="connsiteY6" fmla="*/ 0 h 3531973"/>
              <a:gd name="connsiteX0" fmla="*/ 12700 w 9194626"/>
              <a:gd name="connsiteY0" fmla="*/ 0 h 3531973"/>
              <a:gd name="connsiteX1" fmla="*/ 5702300 w 9194626"/>
              <a:gd name="connsiteY1" fmla="*/ 1016000 h 3531973"/>
              <a:gd name="connsiteX2" fmla="*/ 9182100 w 9194626"/>
              <a:gd name="connsiteY2" fmla="*/ 609600 h 3531973"/>
              <a:gd name="connsiteX3" fmla="*/ 9194626 w 9194626"/>
              <a:gd name="connsiteY3" fmla="*/ 3369792 h 3531973"/>
              <a:gd name="connsiteX4" fmla="*/ 0 w 9194626"/>
              <a:gd name="connsiteY4" fmla="*/ 3531973 h 3531973"/>
              <a:gd name="connsiteX5" fmla="*/ 12700 w 9194626"/>
              <a:gd name="connsiteY5" fmla="*/ 0 h 3531973"/>
              <a:gd name="connsiteX0" fmla="*/ 4233 w 9186159"/>
              <a:gd name="connsiteY0" fmla="*/ 0 h 3369792"/>
              <a:gd name="connsiteX1" fmla="*/ 5693833 w 9186159"/>
              <a:gd name="connsiteY1" fmla="*/ 1016000 h 3369792"/>
              <a:gd name="connsiteX2" fmla="*/ 9173633 w 9186159"/>
              <a:gd name="connsiteY2" fmla="*/ 609600 h 3369792"/>
              <a:gd name="connsiteX3" fmla="*/ 9186159 w 9186159"/>
              <a:gd name="connsiteY3" fmla="*/ 3369792 h 3369792"/>
              <a:gd name="connsiteX4" fmla="*/ 455022 w 9186159"/>
              <a:gd name="connsiteY4" fmla="*/ 3333750 h 3369792"/>
              <a:gd name="connsiteX5" fmla="*/ 4233 w 9186159"/>
              <a:gd name="connsiteY5" fmla="*/ 0 h 3369792"/>
              <a:gd name="connsiteX0" fmla="*/ 12700 w 9194626"/>
              <a:gd name="connsiteY0" fmla="*/ 0 h 3369792"/>
              <a:gd name="connsiteX1" fmla="*/ 5702300 w 9194626"/>
              <a:gd name="connsiteY1" fmla="*/ 1016000 h 3369792"/>
              <a:gd name="connsiteX2" fmla="*/ 9182100 w 9194626"/>
              <a:gd name="connsiteY2" fmla="*/ 609600 h 3369792"/>
              <a:gd name="connsiteX3" fmla="*/ 9194626 w 9194626"/>
              <a:gd name="connsiteY3" fmla="*/ 3369792 h 3369792"/>
              <a:gd name="connsiteX4" fmla="*/ 0 w 9194626"/>
              <a:gd name="connsiteY4" fmla="*/ 3351770 h 3369792"/>
              <a:gd name="connsiteX5" fmla="*/ 12700 w 9194626"/>
              <a:gd name="connsiteY5" fmla="*/ 0 h 3369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4626" h="3369792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cubicBezTo>
                  <a:pt x="9186275" y="1529664"/>
                  <a:pt x="9190451" y="2449728"/>
                  <a:pt x="9194626" y="3369792"/>
                </a:cubicBezTo>
                <a:lnTo>
                  <a:pt x="0" y="3351770"/>
                </a:lnTo>
                <a:cubicBezTo>
                  <a:pt x="4233" y="2306137"/>
                  <a:pt x="8467" y="1045633"/>
                  <a:pt x="12700" y="0"/>
                </a:cubicBezTo>
                <a:close/>
              </a:path>
            </a:pathLst>
          </a:custGeom>
          <a:gradFill flip="none" rotWithShape="1">
            <a:gsLst>
              <a:gs pos="21000">
                <a:srgbClr val="7DC8DF"/>
              </a:gs>
              <a:gs pos="100000">
                <a:srgbClr val="6699FF"/>
              </a:gs>
            </a:gsLst>
            <a:lin ang="5400000" scaled="1"/>
            <a:tileRect/>
          </a:gradFill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9D6CB09-FE74-489B-8F95-A71BFDFC2947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FF4A9B8F-3AC1-455B-9EE3-3FEF1B60DBEB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F66C02B6-5F01-4A93-9D71-1A41D83F406D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C05B8B7-8FEE-4042-A036-DF028CEC9A6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50982392-096A-4A4B-8B76-6CD611A3B48D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DD05A01-DB0F-425C-ABDB-A7E8E27B12E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DEEF509-08E2-4F04-B43F-1BB9E4B6630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en-US"/>
              <a:t>Your footnote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B99397C-9C4F-438B-9CFA-9957D0153AE3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843">
              <a:srgbClr val="72D2FF">
                <a:alpha val="0"/>
              </a:srgbClr>
            </a:gs>
            <a:gs pos="71687">
              <a:srgbClr val="74D3FF"/>
            </a:gs>
            <a:gs pos="69375">
              <a:srgbClr val="78D4FF"/>
            </a:gs>
            <a:gs pos="64750">
              <a:srgbClr val="81D7FF"/>
            </a:gs>
            <a:gs pos="55500">
              <a:srgbClr val="93DDFF"/>
            </a:gs>
            <a:gs pos="37000">
              <a:srgbClr val="B7E8FF"/>
            </a:gs>
            <a:gs pos="18000">
              <a:srgbClr val="71B6E1">
                <a:alpha val="0"/>
                <a:lumMod val="0"/>
                <a:lumOff val="100000"/>
              </a:srgb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44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mismarketing.com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9" descr="dreamstime_www_wor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27719"/>
            <a:ext cx="9144000" cy="625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Kombinationstegning 7"/>
          <p:cNvSpPr/>
          <p:nvPr/>
        </p:nvSpPr>
        <p:spPr bwMode="auto">
          <a:xfrm>
            <a:off x="-38100" y="4096987"/>
            <a:ext cx="9182100" cy="2586388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flip="none" rotWithShape="1">
            <a:gsLst>
              <a:gs pos="21000">
                <a:srgbClr val="7DC8DF"/>
              </a:gs>
              <a:gs pos="100000">
                <a:srgbClr val="6699FF"/>
              </a:gs>
            </a:gsLst>
            <a:lin ang="5400000" scaled="1"/>
            <a:tileRect/>
          </a:gra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3" name="Kombinationstegning 423"/>
          <p:cNvSpPr/>
          <p:nvPr/>
        </p:nvSpPr>
        <p:spPr>
          <a:xfrm>
            <a:off x="-38100" y="4334494"/>
            <a:ext cx="9182100" cy="2561606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rotWithShape="1">
            <a:gsLst>
              <a:gs pos="0">
                <a:srgbClr val="002060"/>
              </a:gs>
              <a:gs pos="100000">
                <a:srgbClr val="1F88C8"/>
              </a:gs>
            </a:gsLst>
            <a:lin ang="16200000"/>
          </a:gra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400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4295846"/>
      </p:ext>
    </p:extLst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0" name="Group 20"/>
          <p:cNvGrpSpPr>
            <a:grpSpLocks/>
          </p:cNvGrpSpPr>
          <p:nvPr/>
        </p:nvGrpSpPr>
        <p:grpSpPr bwMode="auto">
          <a:xfrm>
            <a:off x="704850" y="806747"/>
            <a:ext cx="7867234" cy="5520806"/>
            <a:chOff x="850900" y="967654"/>
            <a:chExt cx="7867234" cy="5520806"/>
          </a:xfrm>
        </p:grpSpPr>
        <p:sp>
          <p:nvSpPr>
            <p:cNvPr id="33" name="Rektangel 32"/>
            <p:cNvSpPr>
              <a:spLocks noChangeArrowheads="1"/>
            </p:cNvSpPr>
            <p:nvPr/>
          </p:nvSpPr>
          <p:spPr bwMode="auto">
            <a:xfrm>
              <a:off x="863600" y="4289250"/>
              <a:ext cx="7854534" cy="354012"/>
            </a:xfrm>
            <a:prstGeom prst="rect">
              <a:avLst/>
            </a:prstGeom>
            <a:gradFill flip="none" rotWithShape="1">
              <a:gsLst>
                <a:gs pos="0">
                  <a:srgbClr val="69BED9"/>
                </a:gs>
                <a:gs pos="100000">
                  <a:srgbClr val="1F88C8"/>
                </a:gs>
              </a:gsLst>
              <a:lin ang="5400000" scaled="1"/>
              <a:tileRect/>
            </a:gradFill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sz="1600" b="1" kern="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52" name="Rektangel 51"/>
            <p:cNvSpPr>
              <a:spLocks noChangeArrowheads="1"/>
            </p:cNvSpPr>
            <p:nvPr/>
          </p:nvSpPr>
          <p:spPr bwMode="auto">
            <a:xfrm>
              <a:off x="863600" y="4716803"/>
              <a:ext cx="7854534" cy="1771657"/>
            </a:xfrm>
            <a:prstGeom prst="rect">
              <a:avLst/>
            </a:prstGeom>
            <a:gradFill rotWithShape="1">
              <a:gsLst>
                <a:gs pos="0">
                  <a:srgbClr val="E6E6E6"/>
                </a:gs>
                <a:gs pos="49001">
                  <a:srgbClr val="FFFFFF"/>
                </a:gs>
                <a:gs pos="100000">
                  <a:schemeClr val="tx1"/>
                </a:gs>
              </a:gsLst>
              <a:lin ang="16200000"/>
            </a:gradFill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da-DK" dirty="0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24583" name="Tekstboks 68"/>
            <p:cNvSpPr txBox="1">
              <a:spLocks noChangeArrowheads="1"/>
            </p:cNvSpPr>
            <p:nvPr/>
          </p:nvSpPr>
          <p:spPr bwMode="auto">
            <a:xfrm>
              <a:off x="950912" y="4810928"/>
              <a:ext cx="7717216" cy="1600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atinLnBrk="0"/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Our main mission 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is to produce creative and effective marketing strategies for our clients in a powerful, clear and memorable manner; thus  supporting them and their partners towards a successful return on investment (KPI).</a:t>
              </a:r>
            </a:p>
            <a:p>
              <a:pPr latinLnBrk="0"/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/>
              </a:r>
              <a:b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</a:br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Our vision 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is to be respected and trusted as a regional class marketing consultancy, and to emerge as a renowned </a:t>
              </a:r>
              <a:r>
                <a:rPr lang="en-GB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worldwide 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company in the world of offline and online marketing. Thus, </a:t>
              </a:r>
              <a:r>
                <a:rPr lang="en-GB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providing solutions and keeping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excellent customer relationship.</a:t>
              </a:r>
            </a:p>
          </p:txBody>
        </p:sp>
        <p:sp>
          <p:nvSpPr>
            <p:cNvPr id="24584" name="Rectangle 5"/>
            <p:cNvSpPr txBox="1">
              <a:spLocks noChangeArrowheads="1"/>
            </p:cNvSpPr>
            <p:nvPr/>
          </p:nvSpPr>
          <p:spPr bwMode="gray">
            <a:xfrm>
              <a:off x="950912" y="4385248"/>
              <a:ext cx="1966912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0" rIns="0" anchor="ctr"/>
            <a:lstStyle/>
            <a:p>
              <a:pPr defTabSz="914400" eaLnBrk="0" hangingPunct="0">
                <a:lnSpc>
                  <a:spcPct val="95000"/>
                </a:lnSpc>
              </a:pPr>
              <a:r>
                <a:rPr lang="en-US" sz="1500" b="1" dirty="0">
                  <a:solidFill>
                    <a:schemeClr val="tx2"/>
                  </a:solidFill>
                </a:rPr>
                <a:t>Mission and Vision</a:t>
              </a:r>
            </a:p>
          </p:txBody>
        </p:sp>
        <p:sp>
          <p:nvSpPr>
            <p:cNvPr id="64" name="Rektangel 63"/>
            <p:cNvSpPr>
              <a:spLocks noChangeArrowheads="1"/>
            </p:cNvSpPr>
            <p:nvPr/>
          </p:nvSpPr>
          <p:spPr bwMode="auto">
            <a:xfrm>
              <a:off x="850900" y="967654"/>
              <a:ext cx="7854534" cy="354012"/>
            </a:xfrm>
            <a:prstGeom prst="rect">
              <a:avLst/>
            </a:prstGeom>
            <a:gradFill rotWithShape="1">
              <a:gsLst>
                <a:gs pos="0">
                  <a:srgbClr val="002060"/>
                </a:gs>
                <a:gs pos="100000">
                  <a:srgbClr val="1F88C8"/>
                </a:gs>
              </a:gsLst>
              <a:lin ang="16200000"/>
            </a:gra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sz="1400" b="1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65" name="Rektangel 64"/>
            <p:cNvSpPr>
              <a:spLocks noChangeArrowheads="1"/>
            </p:cNvSpPr>
            <p:nvPr/>
          </p:nvSpPr>
          <p:spPr bwMode="auto">
            <a:xfrm>
              <a:off x="863600" y="1408113"/>
              <a:ext cx="7841834" cy="2396540"/>
            </a:xfrm>
            <a:prstGeom prst="rect">
              <a:avLst/>
            </a:prstGeom>
            <a:gradFill rotWithShape="1">
              <a:gsLst>
                <a:gs pos="0">
                  <a:srgbClr val="E6E6E6"/>
                </a:gs>
                <a:gs pos="41000">
                  <a:srgbClr val="FFFFFF"/>
                </a:gs>
                <a:gs pos="100000">
                  <a:schemeClr val="tx1"/>
                </a:gs>
              </a:gsLst>
              <a:lin ang="16200000"/>
            </a:gradFill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da-DK" dirty="0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14353" name="Tekstboks 72"/>
            <p:cNvSpPr txBox="1">
              <a:spLocks noChangeArrowheads="1"/>
            </p:cNvSpPr>
            <p:nvPr/>
          </p:nvSpPr>
          <p:spPr bwMode="auto">
            <a:xfrm>
              <a:off x="950913" y="1624436"/>
              <a:ext cx="7543490" cy="1815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sz="1400" b="1" dirty="0" err="1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Lamis</a:t>
              </a:r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Marketing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 was established in 1997, as one of the first companies to promote touristic destinations in the MENA region. It aims to </a:t>
              </a:r>
              <a:r>
                <a:rPr lang="en-GB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assist in increasing 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tourism revenues </a:t>
              </a:r>
              <a:r>
                <a:rPr lang="en-GB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and 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visitors’ numbers; and to help industry partners realize and achieve tourism targets and goals.</a:t>
              </a:r>
            </a:p>
            <a:p>
              <a:pPr algn="just">
                <a:defRPr/>
              </a:pP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/>
              </a:r>
              <a:b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</a:br>
              <a:r>
                <a:rPr lang="en-US" sz="1400" b="1" dirty="0" err="1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Lamis</a:t>
              </a:r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Marketing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 provides world-class marketing initiatives in the MENA region, and works in close co-operation with industry partners as well as with the travel trade, online operators, media, and airlines companies. This will provide </a:t>
              </a:r>
              <a:r>
                <a:rPr lang="en-GB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awareness to the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</a:t>
              </a:r>
              <a:r>
                <a:rPr lang="en-GB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targeted </a:t>
              </a: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consumers, resulting in increasing the number of visits to our destination </a:t>
              </a:r>
              <a:r>
                <a:rPr lang="en-GB" sz="14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partners.</a:t>
              </a:r>
              <a:endParaRPr lang="en-US" sz="1400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4591" name="Rectangle 5"/>
            <p:cNvSpPr txBox="1">
              <a:spLocks noChangeArrowheads="1"/>
            </p:cNvSpPr>
            <p:nvPr/>
          </p:nvSpPr>
          <p:spPr bwMode="gray">
            <a:xfrm>
              <a:off x="1131025" y="1032741"/>
              <a:ext cx="2671762" cy="223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0" rIns="0" anchor="ctr"/>
            <a:lstStyle/>
            <a:p>
              <a:pPr defTabSz="914400" eaLnBrk="0" hangingPunct="0">
                <a:lnSpc>
                  <a:spcPct val="95000"/>
                </a:lnSpc>
              </a:pPr>
              <a:r>
                <a:rPr lang="en-US" sz="1500" b="1" dirty="0">
                  <a:solidFill>
                    <a:schemeClr val="accent1"/>
                  </a:solidFill>
                </a:rPr>
                <a:t>Company Profile</a:t>
              </a:r>
            </a:p>
          </p:txBody>
        </p:sp>
      </p:grp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ktangel 24"/>
          <p:cNvSpPr/>
          <p:nvPr/>
        </p:nvSpPr>
        <p:spPr bwMode="auto">
          <a:xfrm>
            <a:off x="2703513" y="2133601"/>
            <a:ext cx="5218112" cy="1206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14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sp>
        <p:nvSpPr>
          <p:cNvPr id="25" name="Rektangel 25"/>
          <p:cNvSpPr/>
          <p:nvPr/>
        </p:nvSpPr>
        <p:spPr bwMode="auto">
          <a:xfrm>
            <a:off x="2703513" y="3416299"/>
            <a:ext cx="5218112" cy="1206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 dirty="0">
              <a:solidFill>
                <a:srgbClr val="FFFFFF"/>
              </a:solidFill>
              <a:latin typeface="+mj-lt"/>
              <a:ea typeface="ＭＳ Ｐゴシック" pitchFamily="-97" charset="-128"/>
            </a:endParaRPr>
          </a:p>
        </p:txBody>
      </p:sp>
      <p:grpSp>
        <p:nvGrpSpPr>
          <p:cNvPr id="27" name="Grupper 35"/>
          <p:cNvGrpSpPr>
            <a:grpSpLocks/>
          </p:cNvGrpSpPr>
          <p:nvPr/>
        </p:nvGrpSpPr>
        <p:grpSpPr bwMode="auto">
          <a:xfrm>
            <a:off x="2703513" y="4711702"/>
            <a:ext cx="5218112" cy="1206500"/>
            <a:chOff x="2400934" y="4711700"/>
            <a:chExt cx="5219066" cy="1205909"/>
          </a:xfrm>
          <a:solidFill>
            <a:schemeClr val="accent3">
              <a:lumMod val="7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8" name="Rektangel 22"/>
            <p:cNvSpPr/>
            <p:nvPr/>
          </p:nvSpPr>
          <p:spPr>
            <a:xfrm>
              <a:off x="2400934" y="4711700"/>
              <a:ext cx="5219066" cy="1205909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a-DK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9" name="Tekstboks 31"/>
            <p:cNvSpPr txBox="1">
              <a:spLocks noChangeArrowheads="1"/>
            </p:cNvSpPr>
            <p:nvPr/>
          </p:nvSpPr>
          <p:spPr bwMode="auto">
            <a:xfrm>
              <a:off x="2628588" y="5197399"/>
              <a:ext cx="3207657" cy="30762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Get them back</a:t>
              </a:r>
            </a:p>
          </p:txBody>
        </p:sp>
      </p:grpSp>
      <p:grpSp>
        <p:nvGrpSpPr>
          <p:cNvPr id="30" name="Gruppe 39"/>
          <p:cNvGrpSpPr>
            <a:grpSpLocks/>
          </p:cNvGrpSpPr>
          <p:nvPr/>
        </p:nvGrpSpPr>
        <p:grpSpPr bwMode="auto">
          <a:xfrm>
            <a:off x="1222375" y="2146300"/>
            <a:ext cx="1346200" cy="3771900"/>
            <a:chOff x="1222375" y="2146300"/>
            <a:chExt cx="1346255" cy="3771900"/>
          </a:xfrm>
        </p:grpSpPr>
        <p:sp>
          <p:nvSpPr>
            <p:cNvPr id="31" name="Rektangel 5"/>
            <p:cNvSpPr>
              <a:spLocks noChangeArrowheads="1"/>
            </p:cNvSpPr>
            <p:nvPr/>
          </p:nvSpPr>
          <p:spPr bwMode="auto">
            <a:xfrm>
              <a:off x="1231900" y="4738688"/>
              <a:ext cx="1333554" cy="1179512"/>
            </a:xfrm>
            <a:prstGeom prst="rect">
              <a:avLst/>
            </a:prstGeom>
            <a:gradFill rotWithShape="1">
              <a:gsLst>
                <a:gs pos="0">
                  <a:srgbClr val="002060"/>
                </a:gs>
                <a:gs pos="100000">
                  <a:srgbClr val="1F88C8"/>
                </a:gs>
              </a:gsLst>
              <a:lin ang="16200000"/>
            </a:gra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sz="1400" b="1" kern="0" noProof="1">
                <a:solidFill>
                  <a:sysClr val="window" lastClr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2" name="Højrepil 7"/>
            <p:cNvSpPr/>
            <p:nvPr/>
          </p:nvSpPr>
          <p:spPr bwMode="auto">
            <a:xfrm rot="5400000">
              <a:off x="1631183" y="4653750"/>
              <a:ext cx="485775" cy="354026"/>
            </a:xfrm>
            <a:prstGeom prst="rightArrow">
              <a:avLst>
                <a:gd name="adj1" fmla="val 50000"/>
                <a:gd name="adj2" fmla="val 82469"/>
              </a:avLst>
            </a:prstGeom>
            <a:gradFill flip="none" rotWithShape="1">
              <a:gsLst>
                <a:gs pos="21000">
                  <a:srgbClr val="7DC8DF"/>
                </a:gs>
                <a:gs pos="100000">
                  <a:srgbClr val="6699FF"/>
                </a:gs>
              </a:gsLst>
              <a:lin ang="5400000" scaled="1"/>
              <a:tileRect/>
            </a:gradFill>
            <a:ln w="9525">
              <a:solidFill>
                <a:schemeClr val="accent4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a-DK" sz="1600" b="1" kern="0" noProof="1">
                  <a:solidFill>
                    <a:srgbClr val="FFFFFF"/>
                  </a:solidFill>
                  <a:latin typeface="+mj-lt"/>
                  <a:ea typeface="ＭＳ Ｐゴシック" pitchFamily="-97" charset="-128"/>
                </a:rPr>
                <a:t> </a:t>
              </a:r>
            </a:p>
          </p:txBody>
        </p:sp>
        <p:sp>
          <p:nvSpPr>
            <p:cNvPr id="34" name="Rektangel 4"/>
            <p:cNvSpPr>
              <a:spLocks noChangeArrowheads="1"/>
            </p:cNvSpPr>
            <p:nvPr/>
          </p:nvSpPr>
          <p:spPr bwMode="auto">
            <a:xfrm>
              <a:off x="1231900" y="3441700"/>
              <a:ext cx="1333554" cy="1179513"/>
            </a:xfrm>
            <a:prstGeom prst="rect">
              <a:avLst/>
            </a:prstGeom>
            <a:gradFill flip="none" rotWithShape="1">
              <a:gsLst>
                <a:gs pos="21000">
                  <a:srgbClr val="7DC8DF"/>
                </a:gs>
                <a:gs pos="100000">
                  <a:srgbClr val="6699FF"/>
                </a:gs>
              </a:gsLst>
              <a:lin ang="5400000" scaled="1"/>
              <a:tileRect/>
            </a:gradFill>
            <a:ln w="9525">
              <a:solidFill>
                <a:schemeClr val="accent4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sz="1600" b="1" kern="0" noProof="1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6" name="Højrepil 6"/>
            <p:cNvSpPr/>
            <p:nvPr/>
          </p:nvSpPr>
          <p:spPr bwMode="auto">
            <a:xfrm rot="5400000">
              <a:off x="1654997" y="3358349"/>
              <a:ext cx="485775" cy="354027"/>
            </a:xfrm>
            <a:prstGeom prst="rightArrow">
              <a:avLst>
                <a:gd name="adj1" fmla="val 50000"/>
                <a:gd name="adj2" fmla="val 82469"/>
              </a:avLst>
            </a:prstGeom>
            <a:gradFill flip="none" rotWithShape="1">
              <a:gsLst>
                <a:gs pos="0">
                  <a:srgbClr val="002060"/>
                </a:gs>
                <a:gs pos="100000">
                  <a:srgbClr val="1F88C8"/>
                </a:gs>
              </a:gsLst>
              <a:lin ang="2700000" scaled="1"/>
              <a:tileRect/>
            </a:gra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a-DK" sz="1400" b="1" kern="0" noProof="1">
                  <a:solidFill>
                    <a:sysClr val="window" lastClr="FFFFFF"/>
                  </a:solidFill>
                  <a:latin typeface="+mj-lt"/>
                  <a:ea typeface="ＭＳ Ｐゴシック" pitchFamily="-97" charset="-128"/>
                </a:rPr>
                <a:t> </a:t>
              </a:r>
            </a:p>
          </p:txBody>
        </p:sp>
        <p:sp>
          <p:nvSpPr>
            <p:cNvPr id="38" name="Rektangel 3"/>
            <p:cNvSpPr>
              <a:spLocks noChangeArrowheads="1"/>
            </p:cNvSpPr>
            <p:nvPr/>
          </p:nvSpPr>
          <p:spPr bwMode="auto">
            <a:xfrm>
              <a:off x="1231901" y="2146300"/>
              <a:ext cx="1333555" cy="1179513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tx1"/>
                </a:gs>
              </a:gsLst>
              <a:lin ang="16200000"/>
            </a:gradFill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defRPr/>
              </a:pPr>
              <a:endParaRPr lang="da-DK" noProof="1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9" name="Text Box 52"/>
            <p:cNvSpPr txBox="1">
              <a:spLocks noChangeArrowheads="1"/>
            </p:cNvSpPr>
            <p:nvPr/>
          </p:nvSpPr>
          <p:spPr bwMode="gray">
            <a:xfrm>
              <a:off x="1222375" y="2527356"/>
              <a:ext cx="134625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</a:pPr>
              <a:r>
                <a:rPr lang="en-US" sz="2000" b="1" noProof="1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Attract</a:t>
              </a:r>
            </a:p>
          </p:txBody>
        </p:sp>
        <p:sp>
          <p:nvSpPr>
            <p:cNvPr id="40" name="Text Box 52"/>
            <p:cNvSpPr txBox="1">
              <a:spLocks noChangeArrowheads="1"/>
            </p:cNvSpPr>
            <p:nvPr/>
          </p:nvSpPr>
          <p:spPr bwMode="gray">
            <a:xfrm>
              <a:off x="1222375" y="4983668"/>
              <a:ext cx="1346255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</a:pPr>
              <a:r>
                <a:rPr lang="en-US" sz="2000" b="1" noProof="1">
                  <a:solidFill>
                    <a:schemeClr val="bg2"/>
                  </a:solidFill>
                  <a:latin typeface="+mj-lt"/>
                </a:rPr>
                <a:t>Coming Back</a:t>
              </a:r>
            </a:p>
          </p:txBody>
        </p:sp>
        <p:sp>
          <p:nvSpPr>
            <p:cNvPr id="41" name="Text Box 52"/>
            <p:cNvSpPr txBox="1">
              <a:spLocks noChangeArrowheads="1"/>
            </p:cNvSpPr>
            <p:nvPr/>
          </p:nvSpPr>
          <p:spPr bwMode="gray">
            <a:xfrm>
              <a:off x="1222375" y="3850317"/>
              <a:ext cx="134625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</a:pPr>
              <a:r>
                <a:rPr lang="en-US" sz="2000" b="1" noProof="1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Keep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2854179" y="874895"/>
            <a:ext cx="327096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Approach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47995" y="3911283"/>
            <a:ext cx="5073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Interactive features to keep your clients aware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47995" y="2527356"/>
            <a:ext cx="507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Successful marketing campaigns to break the ice between your business and your clients</a:t>
            </a:r>
          </a:p>
        </p:txBody>
      </p:sp>
    </p:spTree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ktangel 33"/>
          <p:cNvSpPr>
            <a:spLocks noChangeArrowheads="1"/>
          </p:cNvSpPr>
          <p:nvPr/>
        </p:nvSpPr>
        <p:spPr bwMode="auto">
          <a:xfrm>
            <a:off x="4730317" y="1868622"/>
            <a:ext cx="4011901" cy="4498840"/>
          </a:xfrm>
          <a:prstGeom prst="rect">
            <a:avLst/>
          </a:prstGeom>
          <a:gradFill flip="none" rotWithShape="1">
            <a:gsLst>
              <a:gs pos="0">
                <a:srgbClr val="69BED9"/>
              </a:gs>
              <a:gs pos="100000">
                <a:srgbClr val="1F88C8"/>
              </a:gs>
            </a:gsLst>
            <a:lin ang="5400000" scaled="1"/>
            <a:tileRect/>
          </a:gradFill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33" name="Tekstboks 39"/>
          <p:cNvSpPr txBox="1">
            <a:spLocks noChangeArrowheads="1"/>
          </p:cNvSpPr>
          <p:nvPr/>
        </p:nvSpPr>
        <p:spPr bwMode="auto">
          <a:xfrm>
            <a:off x="4666034" y="2286000"/>
            <a:ext cx="4200875" cy="3721757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Offering full travel marketing solutions that are uniquely tailored to your brand so you can create your own unique and special package. 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Creating strong community relations through highly successful and cost-effective marketing.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Providing maximum exposure &amp; increases traffic to your different online platforms &amp; website. 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Branding – project the essence of the destination.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Inviting industry suppliers to partner with us in a variety direct marketing campaigns.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Online Destination/ Brand Media Relations.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Providing online advertising which is the most powerful &amp; cost effective tool to drive traffic to your business.</a:t>
            </a:r>
          </a:p>
        </p:txBody>
      </p:sp>
      <p:grpSp>
        <p:nvGrpSpPr>
          <p:cNvPr id="35" name="Gruppe 63"/>
          <p:cNvGrpSpPr>
            <a:grpSpLocks/>
          </p:cNvGrpSpPr>
          <p:nvPr/>
        </p:nvGrpSpPr>
        <p:grpSpPr bwMode="auto">
          <a:xfrm>
            <a:off x="881994" y="1410992"/>
            <a:ext cx="3638145" cy="306388"/>
            <a:chOff x="1229564" y="2283460"/>
            <a:chExt cx="3027600" cy="305756"/>
          </a:xfrm>
        </p:grpSpPr>
        <p:sp>
          <p:nvSpPr>
            <p:cNvPr id="36" name="Rektangel 30"/>
            <p:cNvSpPr>
              <a:spLocks noChangeArrowheads="1"/>
            </p:cNvSpPr>
            <p:nvPr/>
          </p:nvSpPr>
          <p:spPr bwMode="auto">
            <a:xfrm>
              <a:off x="1229564" y="2283460"/>
              <a:ext cx="3027600" cy="30575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solidFill>
                <a:srgbClr val="0D3853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sz="1600" b="1" kern="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7" name="Rectangle 5"/>
            <p:cNvSpPr txBox="1">
              <a:spLocks noChangeArrowheads="1"/>
            </p:cNvSpPr>
            <p:nvPr/>
          </p:nvSpPr>
          <p:spPr bwMode="gray">
            <a:xfrm>
              <a:off x="1386346" y="2304871"/>
              <a:ext cx="1893887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 anchor="ctr"/>
            <a:lstStyle/>
            <a:p>
              <a:r>
                <a:rPr lang="en-US" sz="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You Need</a:t>
              </a:r>
            </a:p>
          </p:txBody>
        </p:sp>
      </p:grpSp>
      <p:grpSp>
        <p:nvGrpSpPr>
          <p:cNvPr id="38" name="Gruppe 63"/>
          <p:cNvGrpSpPr>
            <a:grpSpLocks/>
          </p:cNvGrpSpPr>
          <p:nvPr/>
        </p:nvGrpSpPr>
        <p:grpSpPr bwMode="auto">
          <a:xfrm>
            <a:off x="4666034" y="1400471"/>
            <a:ext cx="3660863" cy="339156"/>
            <a:chOff x="914400" y="2262049"/>
            <a:chExt cx="3027600" cy="338458"/>
          </a:xfrm>
        </p:grpSpPr>
        <p:sp>
          <p:nvSpPr>
            <p:cNvPr id="39" name="Rektangel 30"/>
            <p:cNvSpPr>
              <a:spLocks noChangeArrowheads="1"/>
            </p:cNvSpPr>
            <p:nvPr/>
          </p:nvSpPr>
          <p:spPr bwMode="auto">
            <a:xfrm>
              <a:off x="914400" y="2262050"/>
              <a:ext cx="3027600" cy="327167"/>
            </a:xfrm>
            <a:prstGeom prst="rect">
              <a:avLst/>
            </a:prstGeom>
            <a:solidFill>
              <a:srgbClr val="176595"/>
            </a:solidFill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sz="1600" b="1" kern="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0" name="Rectangle 5"/>
            <p:cNvSpPr txBox="1">
              <a:spLocks noChangeArrowheads="1"/>
            </p:cNvSpPr>
            <p:nvPr/>
          </p:nvSpPr>
          <p:spPr bwMode="gray">
            <a:xfrm>
              <a:off x="1001713" y="2262049"/>
              <a:ext cx="2620431" cy="338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 anchor="ctr"/>
            <a:lstStyle/>
            <a:p>
              <a:r>
                <a:rPr lang="en-US" sz="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We</a:t>
              </a: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Offer</a:t>
              </a:r>
            </a:p>
          </p:txBody>
        </p:sp>
      </p:grpSp>
      <p:sp>
        <p:nvSpPr>
          <p:cNvPr id="41" name="Rektangel 33"/>
          <p:cNvSpPr>
            <a:spLocks noChangeArrowheads="1"/>
          </p:cNvSpPr>
          <p:nvPr/>
        </p:nvSpPr>
        <p:spPr bwMode="auto">
          <a:xfrm>
            <a:off x="498764" y="1868621"/>
            <a:ext cx="4021376" cy="4498841"/>
          </a:xfrm>
          <a:prstGeom prst="rect">
            <a:avLst/>
          </a:prstGeom>
          <a:gradFill flip="none" rotWithShape="1">
            <a:gsLst>
              <a:gs pos="0">
                <a:srgbClr val="69BED9"/>
              </a:gs>
              <a:gs pos="100000">
                <a:srgbClr val="1F88C8"/>
              </a:gs>
            </a:gsLst>
            <a:lin ang="5400000" scaled="1"/>
            <a:tileRect/>
          </a:gradFill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2" name="Tekstboks 39"/>
          <p:cNvSpPr txBox="1">
            <a:spLocks noChangeArrowheads="1"/>
          </p:cNvSpPr>
          <p:nvPr/>
        </p:nvSpPr>
        <p:spPr bwMode="auto">
          <a:xfrm>
            <a:off x="498764" y="2257162"/>
            <a:ext cx="3913239" cy="3721757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Reach as many potential customers as possible.</a:t>
            </a: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Maximize the lifetime value of customers, by maintaining the relationship. </a:t>
            </a: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Engage in social networking &amp; user generated content.</a:t>
            </a: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Create a compelling website experience.</a:t>
            </a: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Maintain high quality content. </a:t>
            </a: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Offer Do-It-Yourself packaging. </a:t>
            </a:r>
            <a:br>
              <a:rPr lang="en-US" sz="1400" b="1" dirty="0">
                <a:latin typeface="+mj-lt"/>
              </a:rPr>
            </a:br>
            <a:endParaRPr lang="en-US" sz="1400" b="1" dirty="0">
              <a:latin typeface="+mj-lt"/>
            </a:endParaRP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Engage tourism business to get your inventory online. </a:t>
            </a: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latin typeface="+mj-lt"/>
            </a:endParaRPr>
          </a:p>
          <a:p>
            <a:pPr marL="285750" indent="-285750" algn="l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+mj-lt"/>
              </a:rPr>
              <a:t>Ensure effective electronic distribution of Information to travelers &amp; visitors.</a:t>
            </a:r>
            <a:endParaRPr lang="da-DK" sz="1400" b="1" kern="0" noProof="1">
              <a:solidFill>
                <a:schemeClr val="tx2"/>
              </a:solidFill>
              <a:latin typeface="+mj-lt"/>
              <a:ea typeface="ＭＳ Ｐゴシック" pitchFamily="-97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91025" y="491743"/>
            <a:ext cx="4750018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Lamis Success Keys</a:t>
            </a:r>
          </a:p>
        </p:txBody>
      </p:sp>
    </p:spTree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277453" y="1171250"/>
            <a:ext cx="5056549" cy="1424849"/>
            <a:chOff x="876301" y="2309398"/>
            <a:chExt cx="3958575" cy="1424849"/>
          </a:xfrm>
        </p:grpSpPr>
        <p:sp>
          <p:nvSpPr>
            <p:cNvPr id="31" name="Rektangel 30"/>
            <p:cNvSpPr>
              <a:spLocks noChangeArrowheads="1"/>
            </p:cNvSpPr>
            <p:nvPr/>
          </p:nvSpPr>
          <p:spPr bwMode="auto">
            <a:xfrm>
              <a:off x="1168731" y="2309398"/>
              <a:ext cx="3666145" cy="1424849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tx1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da-DK" sz="1200" dirty="0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22544" name="Tekstboks 44"/>
            <p:cNvSpPr txBox="1">
              <a:spLocks noChangeArrowheads="1"/>
            </p:cNvSpPr>
            <p:nvPr/>
          </p:nvSpPr>
          <p:spPr bwMode="auto">
            <a:xfrm>
              <a:off x="1175324" y="2356197"/>
              <a:ext cx="3659552" cy="1369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chemeClr val="bg2">
                      <a:lumMod val="50000"/>
                    </a:schemeClr>
                  </a:solidFill>
                </a:rPr>
                <a:t>Tourism Destination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Identifying competitors, analyzing strengths and weaknesses.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Overview of the latest trends among travelers.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Increasing destinations brand awareness using online and offline promotion activities.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Building relations between destinations and TOs.  </a:t>
              </a:r>
              <a:endParaRPr lang="da-DK" sz="12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9" name="Gruppe 85"/>
            <p:cNvGrpSpPr>
              <a:grpSpLocks/>
            </p:cNvGrpSpPr>
            <p:nvPr/>
          </p:nvGrpSpPr>
          <p:grpSpPr bwMode="auto">
            <a:xfrm>
              <a:off x="876301" y="2309398"/>
              <a:ext cx="268443" cy="342900"/>
              <a:chOff x="876301" y="2309398"/>
              <a:chExt cx="268443" cy="342900"/>
            </a:xfrm>
          </p:grpSpPr>
          <p:sp>
            <p:nvSpPr>
              <p:cNvPr id="8" name="Rektangel 7"/>
              <p:cNvSpPr>
                <a:spLocks noChangeArrowheads="1"/>
              </p:cNvSpPr>
              <p:nvPr/>
            </p:nvSpPr>
            <p:spPr bwMode="auto">
              <a:xfrm>
                <a:off x="876301" y="2309398"/>
                <a:ext cx="268443" cy="342900"/>
              </a:xfrm>
              <a:prstGeom prst="rect">
                <a:avLst/>
              </a:prstGeom>
              <a:gradFill rotWithShape="1">
                <a:gsLst>
                  <a:gs pos="0">
                    <a:srgbClr val="002060"/>
                  </a:gs>
                  <a:gs pos="100000">
                    <a:srgbClr val="1F88C8"/>
                  </a:gs>
                </a:gsLst>
                <a:lin ang="16200000"/>
              </a:gradFill>
              <a:ln w="9525">
                <a:solidFill>
                  <a:schemeClr val="accent3">
                    <a:lumMod val="50000"/>
                  </a:schemeClr>
                </a:solidFill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914400" fontAlgn="auto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endParaRPr lang="da-DK" sz="1400" b="1" kern="0" noProof="1">
                  <a:solidFill>
                    <a:sysClr val="window" lastClr="FFFFFF"/>
                  </a:solidFill>
                  <a:latin typeface="Arial" pitchFamily="34" charset="0"/>
                  <a:ea typeface="ＭＳ Ｐゴシック" pitchFamily="-97" charset="-128"/>
                </a:endParaRPr>
              </a:p>
            </p:txBody>
          </p:sp>
          <p:sp>
            <p:nvSpPr>
              <p:cNvPr id="85" name="Tekstboks 84"/>
              <p:cNvSpPr txBox="1">
                <a:spLocks noChangeArrowheads="1"/>
              </p:cNvSpPr>
              <p:nvPr/>
            </p:nvSpPr>
            <p:spPr bwMode="auto">
              <a:xfrm>
                <a:off x="879955" y="2343042"/>
                <a:ext cx="264788" cy="274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>
                  <a:defRPr/>
                </a:pPr>
                <a:r>
                  <a:rPr lang="da-DK" sz="1200" b="1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</a:t>
                </a:r>
              </a:p>
            </p:txBody>
          </p:sp>
        </p:grpSp>
      </p:grpSp>
      <p:sp>
        <p:nvSpPr>
          <p:cNvPr id="41" name="Rektangel 40"/>
          <p:cNvSpPr>
            <a:spLocks noChangeArrowheads="1"/>
          </p:cNvSpPr>
          <p:nvPr/>
        </p:nvSpPr>
        <p:spPr bwMode="auto">
          <a:xfrm>
            <a:off x="5500255" y="1480582"/>
            <a:ext cx="3217387" cy="4070111"/>
          </a:xfrm>
          <a:prstGeom prst="rect">
            <a:avLst/>
          </a:prstGeom>
          <a:gradFill flip="none" rotWithShape="1">
            <a:gsLst>
              <a:gs pos="0">
                <a:srgbClr val="CFCFCF"/>
              </a:gs>
              <a:gs pos="50000">
                <a:srgbClr val="D5D5D5"/>
              </a:gs>
              <a:gs pos="100000">
                <a:srgbClr val="C4C4C4"/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35266" y="178323"/>
            <a:ext cx="3182552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/>
                <a:solidFill>
                  <a:schemeClr val="accent4">
                    <a:lumMod val="50000"/>
                  </a:schemeClr>
                </a:solidFill>
                <a:latin typeface="+mj-lt"/>
              </a:rPr>
              <a:t>Key Solutions</a:t>
            </a:r>
            <a:endParaRPr lang="en-US" sz="4000" b="1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51" name="Rektangel 7"/>
          <p:cNvSpPr>
            <a:spLocks noChangeArrowheads="1"/>
          </p:cNvSpPr>
          <p:nvPr/>
        </p:nvSpPr>
        <p:spPr bwMode="auto">
          <a:xfrm>
            <a:off x="263275" y="4298711"/>
            <a:ext cx="344488" cy="342900"/>
          </a:xfrm>
          <a:prstGeom prst="rect">
            <a:avLst/>
          </a:prstGeom>
          <a:gradFill rotWithShape="1">
            <a:gsLst>
              <a:gs pos="0">
                <a:srgbClr val="002060"/>
              </a:gs>
              <a:gs pos="100000">
                <a:srgbClr val="1F88C8"/>
              </a:gs>
            </a:gsLst>
            <a:lin ang="16200000"/>
          </a:gra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1400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60" name="Rektangel 30"/>
          <p:cNvSpPr>
            <a:spLocks noChangeArrowheads="1"/>
          </p:cNvSpPr>
          <p:nvPr/>
        </p:nvSpPr>
        <p:spPr bwMode="auto">
          <a:xfrm>
            <a:off x="658083" y="4287602"/>
            <a:ext cx="4675919" cy="1614434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61" name="Tekstboks 50"/>
          <p:cNvSpPr txBox="1">
            <a:spLocks noChangeArrowheads="1"/>
          </p:cNvSpPr>
          <p:nvPr/>
        </p:nvSpPr>
        <p:spPr bwMode="auto">
          <a:xfrm>
            <a:off x="625964" y="4332376"/>
            <a:ext cx="468167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Airlines companies marketing</a:t>
            </a: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Overview of the latest trends among travelers.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Identifying competitors.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Analyzing strengths and weaknesses.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Strengthening brand image through online and offline promotion activities.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Targeting relevant travelers.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72394" y="4321915"/>
            <a:ext cx="3129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ctr">
              <a:defRPr/>
            </a:pPr>
            <a:r>
              <a:rPr lang="da-DK" sz="1200" b="1" noProof="1">
                <a:solidFill>
                  <a:srgbClr val="FFFFFF"/>
                </a:solidFill>
                <a:latin typeface="+mj-lt"/>
                <a:ea typeface="ＭＳ Ｐゴシック" pitchFamily="-97" charset="-128"/>
              </a:rPr>
              <a:t>3</a:t>
            </a:r>
          </a:p>
        </p:txBody>
      </p:sp>
      <p:sp>
        <p:nvSpPr>
          <p:cNvPr id="43" name="Rektangel 7"/>
          <p:cNvSpPr>
            <a:spLocks noChangeArrowheads="1"/>
          </p:cNvSpPr>
          <p:nvPr/>
        </p:nvSpPr>
        <p:spPr bwMode="auto">
          <a:xfrm>
            <a:off x="244003" y="2857829"/>
            <a:ext cx="344488" cy="342900"/>
          </a:xfrm>
          <a:prstGeom prst="rect">
            <a:avLst/>
          </a:prstGeom>
          <a:gradFill rotWithShape="1">
            <a:gsLst>
              <a:gs pos="0">
                <a:srgbClr val="002060"/>
              </a:gs>
              <a:gs pos="100000">
                <a:srgbClr val="1F88C8"/>
              </a:gs>
            </a:gsLst>
            <a:lin ang="16200000"/>
          </a:gra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1400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4" name="Rektangel 30"/>
          <p:cNvSpPr>
            <a:spLocks noChangeArrowheads="1"/>
          </p:cNvSpPr>
          <p:nvPr/>
        </p:nvSpPr>
        <p:spPr bwMode="auto">
          <a:xfrm>
            <a:off x="620351" y="2846716"/>
            <a:ext cx="4713651" cy="1200619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5" name="Tekstboks 45"/>
          <p:cNvSpPr txBox="1">
            <a:spLocks noChangeArrowheads="1"/>
          </p:cNvSpPr>
          <p:nvPr/>
        </p:nvSpPr>
        <p:spPr bwMode="auto">
          <a:xfrm>
            <a:off x="639737" y="2873276"/>
            <a:ext cx="466790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chemeClr val="accent1">
                    <a:lumMod val="50000"/>
                  </a:schemeClr>
                </a:solidFill>
              </a:rPr>
              <a:t>Tourism properties promotion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Identifying tourists needs and demands.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Strengthening property business through online and offline promotion activities.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Targeting relevant travelers via variety of promoting channels.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46034" y="2884572"/>
            <a:ext cx="3129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ctr">
              <a:defRPr/>
            </a:pPr>
            <a:r>
              <a:rPr lang="da-DK" sz="1200" b="1" noProof="1">
                <a:solidFill>
                  <a:srgbClr val="FFFFFF"/>
                </a:solidFill>
                <a:latin typeface="+mj-lt"/>
                <a:ea typeface="ＭＳ Ｐゴシック" pitchFamily="-97" charset="-128"/>
              </a:rPr>
              <a:t>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10" y="1558118"/>
            <a:ext cx="3051132" cy="3964865"/>
          </a:xfrm>
          <a:prstGeom prst="rect">
            <a:avLst/>
          </a:prstGeom>
          <a:effectLst>
            <a:glow rad="127000">
              <a:schemeClr val="accent1">
                <a:alpha val="9000"/>
              </a:schemeClr>
            </a:glow>
            <a:softEdge rad="139700"/>
          </a:effectLst>
        </p:spPr>
      </p:pic>
    </p:spTree>
  </p:cSld>
  <p:clrMapOvr>
    <a:masterClrMapping/>
  </p:clrMapOvr>
  <p:transition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"/>
          <p:cNvSpPr txBox="1">
            <a:spLocks noChangeArrowheads="1"/>
          </p:cNvSpPr>
          <p:nvPr/>
        </p:nvSpPr>
        <p:spPr bwMode="gray">
          <a:xfrm>
            <a:off x="1242592" y="1233056"/>
            <a:ext cx="6737822" cy="52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/>
          <a:lstStyle/>
          <a:p>
            <a:pPr algn="ctr" defTabSz="914400" eaLnBrk="0" hangingPunct="0">
              <a:lnSpc>
                <a:spcPct val="95000"/>
              </a:lnSpc>
            </a:pPr>
            <a:r>
              <a:rPr lang="en-US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more information about us please visit our official website</a:t>
            </a:r>
          </a:p>
          <a:p>
            <a:pPr algn="ctr" defTabSz="914400" eaLnBrk="0" hangingPunct="0">
              <a:lnSpc>
                <a:spcPct val="95000"/>
              </a:lnSpc>
            </a:pPr>
            <a:endParaRPr lang="en-US" sz="3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Kombinationstegning 7"/>
          <p:cNvSpPr/>
          <p:nvPr/>
        </p:nvSpPr>
        <p:spPr bwMode="auto">
          <a:xfrm>
            <a:off x="-46038" y="3254375"/>
            <a:ext cx="9182101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flip="none" rotWithShape="1">
            <a:gsLst>
              <a:gs pos="21000">
                <a:srgbClr val="7DC8DF"/>
              </a:gs>
              <a:gs pos="100000">
                <a:srgbClr val="6699FF"/>
              </a:gs>
            </a:gsLst>
            <a:lin ang="5400000" scaled="1"/>
            <a:tileRect/>
          </a:gra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8" name="Kombinationstegning 423"/>
          <p:cNvSpPr/>
          <p:nvPr/>
        </p:nvSpPr>
        <p:spPr>
          <a:xfrm>
            <a:off x="-19050" y="3509695"/>
            <a:ext cx="9182100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rotWithShape="1">
            <a:gsLst>
              <a:gs pos="0">
                <a:srgbClr val="002060"/>
              </a:gs>
              <a:gs pos="100000">
                <a:srgbClr val="1F88C8"/>
              </a:gs>
            </a:gsLst>
            <a:lin ang="16200000"/>
          </a:gra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400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gray">
          <a:xfrm>
            <a:off x="763642" y="5006975"/>
            <a:ext cx="4849758" cy="156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r>
              <a:rPr lang="en-US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Lamis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Marketing Co.</a:t>
            </a:r>
            <a:b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 </a:t>
            </a:r>
            <a:r>
              <a:rPr lang="en-US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Rabieh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-Amman-Jordan.</a:t>
            </a:r>
            <a:b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Khalil Ahmad Al </a:t>
            </a:r>
            <a:r>
              <a:rPr lang="en-US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Dabbas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St., Complex No 10, Floor 2</a:t>
            </a:r>
          </a:p>
          <a:p>
            <a:pPr defTabSz="801688"/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Telefax: + 962 6 5516668</a:t>
            </a:r>
            <a:b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E-mail: info.lamismarketing@gmail.com</a:t>
            </a:r>
            <a:b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Website: www.lamismarketing.com</a:t>
            </a:r>
            <a:endParaRPr lang="en-US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defTabSz="801688"/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20" name="Rectangle 5"/>
          <p:cNvSpPr txBox="1">
            <a:spLocks noChangeArrowheads="1"/>
          </p:cNvSpPr>
          <p:nvPr/>
        </p:nvSpPr>
        <p:spPr bwMode="gray">
          <a:xfrm>
            <a:off x="722333" y="4412745"/>
            <a:ext cx="3471863" cy="44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 details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gray">
          <a:xfrm>
            <a:off x="941442" y="4883105"/>
            <a:ext cx="2379730" cy="156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2" name="Slide Number Placeholder 3"/>
          <p:cNvSpPr txBox="1">
            <a:spLocks/>
          </p:cNvSpPr>
          <p:nvPr/>
        </p:nvSpPr>
        <p:spPr>
          <a:xfrm>
            <a:off x="8559384" y="6367463"/>
            <a:ext cx="584616" cy="490538"/>
          </a:xfrm>
          <a:prstGeom prst="rect">
            <a:avLst/>
          </a:prstGeom>
        </p:spPr>
        <p:txBody>
          <a:bodyPr/>
          <a:lstStyle>
            <a:defPPr>
              <a:defRPr lang="da-DK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r>
              <a:rPr lang="da-DK" dirty="0"/>
              <a:t>7</a:t>
            </a:r>
          </a:p>
        </p:txBody>
      </p:sp>
      <p:sp>
        <p:nvSpPr>
          <p:cNvPr id="23" name="TextBox 22">
            <a:hlinkClick r:id="rId2"/>
          </p:cNvPr>
          <p:cNvSpPr txBox="1"/>
          <p:nvPr/>
        </p:nvSpPr>
        <p:spPr>
          <a:xfrm>
            <a:off x="2505528" y="2404935"/>
            <a:ext cx="454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176595"/>
                </a:solidFill>
                <a:hlinkClick r:id="rId2"/>
              </a:rPr>
              <a:t>www.lamismarketing.com</a:t>
            </a:r>
            <a:endParaRPr lang="en-US" sz="3000" dirty="0">
              <a:solidFill>
                <a:srgbClr val="176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458506"/>
      </p:ext>
    </p:extLst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Kombinationstegning 7"/>
          <p:cNvSpPr/>
          <p:nvPr/>
        </p:nvSpPr>
        <p:spPr bwMode="auto">
          <a:xfrm>
            <a:off x="-46038" y="3254375"/>
            <a:ext cx="9182101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flip="none" rotWithShape="1">
            <a:gsLst>
              <a:gs pos="21000">
                <a:srgbClr val="7DC8DF"/>
              </a:gs>
              <a:gs pos="100000">
                <a:srgbClr val="6699FF"/>
              </a:gs>
            </a:gsLst>
            <a:lin ang="5400000" scaled="1"/>
            <a:tileRect/>
          </a:gra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8" name="Kombinationstegning 423"/>
          <p:cNvSpPr/>
          <p:nvPr/>
        </p:nvSpPr>
        <p:spPr>
          <a:xfrm>
            <a:off x="-19050" y="3509695"/>
            <a:ext cx="9182100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rotWithShape="1">
            <a:gsLst>
              <a:gs pos="0">
                <a:srgbClr val="002060"/>
              </a:gs>
              <a:gs pos="100000">
                <a:srgbClr val="1F88C8"/>
              </a:gs>
            </a:gsLst>
            <a:lin ang="16200000"/>
          </a:gra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400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gray">
          <a:xfrm>
            <a:off x="763642" y="5006975"/>
            <a:ext cx="4849758" cy="156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gray">
          <a:xfrm>
            <a:off x="941442" y="4883105"/>
            <a:ext cx="2379730" cy="156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gray">
          <a:xfrm>
            <a:off x="941442" y="4818825"/>
            <a:ext cx="6035743" cy="701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Our honor to serve you,</a:t>
            </a:r>
          </a:p>
        </p:txBody>
      </p:sp>
    </p:spTree>
    <p:extLst>
      <p:ext uri="{BB962C8B-B14F-4D97-AF65-F5344CB8AC3E}">
        <p14:creationId xmlns:p14="http://schemas.microsoft.com/office/powerpoint/2010/main" val="1277386829"/>
      </p:ext>
    </p:extLst>
  </p:cSld>
  <p:clrMapOvr>
    <a:masterClrMapping/>
  </p:clrMapOvr>
  <p:transition>
    <p:newsflash/>
  </p:transition>
</p:sld>
</file>

<file path=ppt/theme/theme1.xml><?xml version="1.0" encoding="utf-8"?>
<a:theme xmlns:a="http://schemas.openxmlformats.org/drawingml/2006/main" name="Slideshop_WorldWideWeb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9BBA6B9-B48C-44AD-AF18-A0802220E2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Slideshop_WorldWideWeb</Template>
  <TotalTime>4306</TotalTime>
  <Words>350</Words>
  <Application>Microsoft Office PowerPoint</Application>
  <PresentationFormat>On-screen Show (4:3)</PresentationFormat>
  <Paragraphs>76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Arial Narrow</vt:lpstr>
      <vt:lpstr>Calibri</vt:lpstr>
      <vt:lpstr>Slideshop_WorldWideWeb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Media Edge Agency</dc:creator>
  <cp:lastModifiedBy>Windows User</cp:lastModifiedBy>
  <cp:revision>213</cp:revision>
  <cp:lastPrinted>2020-08-10T14:08:43Z</cp:lastPrinted>
  <dcterms:created xsi:type="dcterms:W3CDTF">2012-10-28T11:36:43Z</dcterms:created>
  <dcterms:modified xsi:type="dcterms:W3CDTF">2020-08-19T14:14:09Z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TC018754689991</vt:lpwstr>
  </property>
</Properties>
</file>